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9" r:id="rId2"/>
    <p:sldId id="257" r:id="rId3"/>
    <p:sldId id="266" r:id="rId4"/>
    <p:sldId id="264" r:id="rId5"/>
    <p:sldId id="268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99EB"/>
    <a:srgbClr val="5D5D5D"/>
    <a:srgbClr val="052F34"/>
    <a:srgbClr val="92A7A3"/>
    <a:srgbClr val="D2F7FC"/>
    <a:srgbClr val="3D358E"/>
    <a:srgbClr val="E9E7DE"/>
    <a:srgbClr val="EBEAE1"/>
    <a:srgbClr val="BABBB2"/>
    <a:srgbClr val="889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>
        <p:scale>
          <a:sx n="49" d="100"/>
          <a:sy n="49" d="100"/>
        </p:scale>
        <p:origin x="133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4A11F-12BF-4FA9-9517-5FBA3FF86D40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A7D19-E9E5-4E16-9A87-5CF2BB762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3216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FA7D19-E9E5-4E16-9A87-5CF2BB7624C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00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C7237-6D55-7838-15A5-B5DB5B7D4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D1DFDB4-A51D-CB2A-AC63-5F1DFB33F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87D543-04A6-F339-55E0-2E7528FC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5396CE-6ABB-28C6-6C54-ADF0638A4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1C6E1E-EFBA-D560-5269-CD272060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12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4E205-98B8-CC65-ABF5-A553A4B8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C0AB27-B563-E0D9-2C9C-91E0E0A56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D9D450-F8A1-B5A9-1869-01445817E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E520E3-9332-535F-C410-2B66EF46D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A968D6-E1BD-014B-89F0-DFB4DB21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940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FA236A-F391-74B3-92F9-0BDD84EB4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7A18C1-0CE5-3F83-EFEB-04024E80B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932766-EDC2-6734-7F97-E364D9609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56D559-37B0-E673-1156-E53397FFA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7BD362-3FB0-E307-3471-CEA5D527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780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8C6A4-344F-2A0F-E258-7A5FF988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D79D48-E9DF-401C-D7EE-6DE9A58EA3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A1ECF8F-E62D-C565-0E8C-53EE9274D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0DF321-D32C-C0B4-CF6A-B380DCA23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3903C70-9B43-A486-54EE-8ADA5645A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0BF0AD0-0F0A-A263-C4F7-C3AF82A47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31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D33A8-7314-B165-80C6-6FD6CEE67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EF79BC-9267-5442-C61C-ACCD92B8E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5D69945-7B16-BE41-A117-5596EEE72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EFA9631-CF20-32B2-6F42-07F8AD57D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C9C908A-B757-58E2-4D6D-2546CC2EC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E93537A-8969-8471-D856-339716CE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3667721-8BEC-92AC-178B-8D24465ED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EFA7C69-6D36-FA46-0942-0F134B3A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17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F6F408-A72E-A077-5317-105F40193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B0DC6AE-F229-0C54-2502-E0F757FCF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DBAF7F-F246-8949-2CB3-C0CCD8B08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746F92-A4ED-0D5E-1680-D15E57881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787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225F50-401A-40A3-32E9-0395C3F54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FE348-6CF4-EE66-4496-3B6C7A9F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95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91C5B-9C83-42E3-DD2B-C16BCF177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ABFC88-F907-ADA7-17CC-3DB523D3C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B8E6331-9861-E22B-C54F-CCBCA8EA1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4E7F9B-34DE-5FE4-56BA-264895B24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2574F6-D490-0C0D-C0CB-954B140B6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F3CD74-0BC7-B555-0F14-1B8036D2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291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B5AC83-E55C-DE52-1983-D81AFB0E2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D688F3B-AE4E-92FA-AC57-3DA41CECE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C0290DC-2829-7DAC-A70F-F792C150F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8A3F09A-632A-5920-56AE-0FFA8F340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EE7BA0-D67B-7131-2632-E5DF4A9FF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40DCE35-7E77-26E1-FBB4-C52030A0F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5891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DE3CB-37A1-14D3-C0B1-F03285B2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6B8CABE-831B-9308-A591-6535841060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06E403-EBC3-205D-D400-42AB77485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D30BD9-2744-4B69-E208-F2E018E78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707A96-4582-B048-1CA5-B5ACEA61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801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9152173-8C00-0725-AB4C-3EE5CE2385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AF29B3F-0055-8C15-4577-A12663D7C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BBB2E3-AB04-4ABE-22FB-D26763031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50F151-1134-CE75-C851-0F9920B0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A34DDD-F3B6-2BF0-1FAC-5F34DDD1D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5762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31C6E2E-167A-AC95-9E4C-230F830A2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6D69FA-A4EF-635A-E653-D5C60E297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F40B08-788F-4A81-C436-8D30BD0952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010B72-AF5D-44B5-87DE-A6843CD553D7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34A73F-A416-B772-F720-9B506C7A6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8124C2-A3D3-18B9-4715-757F09C85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B298DC-7CC6-4BD9-A03C-CDC0208371E6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E9B6D0-7281-DEE2-4CF2-F3C20D271B7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57025" y="6642100"/>
            <a:ext cx="90646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e-D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2198515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motorsport@107sl-club.d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hyperlink" Target="https://107sl-club.mercedes-benz-clubs.com/willkommen/der-club/motorsport-im-club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27313-1E2D-64EA-5BB3-49ED60FFB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ercedes-Benz Celebrates 130 Years of Motorsport Triumphs">
            <a:extLst>
              <a:ext uri="{FF2B5EF4-FFF2-40B4-BE49-F238E27FC236}">
                <a16:creationId xmlns:a16="http://schemas.microsoft.com/office/drawing/2014/main" id="{4B0DD2AD-6BC7-D6D2-5754-ED05C031F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6805"/>
            <a:ext cx="12192000" cy="571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295F08-551B-4A3B-C553-58E776F57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954" y="4554130"/>
            <a:ext cx="3059080" cy="117983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dirty="0">
                <a:solidFill>
                  <a:srgbClr val="92A7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F0502020204030204" pitchFamily="34" charset="0"/>
              </a:rPr>
              <a:t>2 0 2 6</a:t>
            </a:r>
            <a:endParaRPr lang="de-DE" sz="6600" dirty="0">
              <a:solidFill>
                <a:srgbClr val="92A7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badi" panose="020F0502020204030204" pitchFamily="34" charset="0"/>
            </a:endParaRPr>
          </a:p>
        </p:txBody>
      </p:sp>
      <p:pic>
        <p:nvPicPr>
          <p:cNvPr id="8" name="Grafik 7" descr="Ein Bild, das Landfahrzeug, Fahrzeug, Rad, draußen enthält.&#10;&#10;Automatisch generierte Beschreibung">
            <a:extLst>
              <a:ext uri="{FF2B5EF4-FFF2-40B4-BE49-F238E27FC236}">
                <a16:creationId xmlns:a16="http://schemas.microsoft.com/office/drawing/2014/main" id="{D3D75117-EC7D-6022-E01F-E507D1B15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6" b="7534"/>
          <a:stretch/>
        </p:blipFill>
        <p:spPr>
          <a:xfrm>
            <a:off x="4451" y="-191"/>
            <a:ext cx="5739124" cy="341995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64D440F-9FC7-A2EE-1C15-642ED6033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520" y="82421"/>
            <a:ext cx="6018142" cy="788473"/>
          </a:xfrm>
          <a:prstGeom prst="rect">
            <a:avLst/>
          </a:prstGeom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D276DAF9-8718-F997-CEDF-1D7D79D2A867}"/>
              </a:ext>
            </a:extLst>
          </p:cNvPr>
          <p:cNvSpPr/>
          <p:nvPr/>
        </p:nvSpPr>
        <p:spPr>
          <a:xfrm>
            <a:off x="5743575" y="887102"/>
            <a:ext cx="6448426" cy="27295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2F7F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50E44C1E-8864-54B9-2D02-EDE21AC08E6F}"/>
              </a:ext>
            </a:extLst>
          </p:cNvPr>
          <p:cNvSpPr/>
          <p:nvPr/>
        </p:nvSpPr>
        <p:spPr>
          <a:xfrm>
            <a:off x="18201" y="3397155"/>
            <a:ext cx="5725374" cy="45719"/>
          </a:xfrm>
          <a:prstGeom prst="rect">
            <a:avLst/>
          </a:prstGeom>
          <a:gradFill>
            <a:gsLst>
              <a:gs pos="0">
                <a:srgbClr val="5D5D5D"/>
              </a:gs>
              <a:gs pos="100000">
                <a:srgbClr val="052F3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B6A2B1A-B5C1-9DDA-3F21-7ED6406AE886}"/>
              </a:ext>
            </a:extLst>
          </p:cNvPr>
          <p:cNvSpPr txBox="1"/>
          <p:nvPr/>
        </p:nvSpPr>
        <p:spPr>
          <a:xfrm>
            <a:off x="8870185" y="811844"/>
            <a:ext cx="3132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badi" panose="020B0604020104020204" pitchFamily="34" charset="0"/>
              </a:rPr>
              <a:t>im R/C 107 Club</a:t>
            </a:r>
            <a:endParaRPr lang="de-DE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844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43D743-9B5F-FAF2-DCFC-2DB309D3B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2437" y="1348062"/>
            <a:ext cx="6717632" cy="502803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Besuch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Motorsportveranstaltungen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Präsentationsfahrten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auf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Rennstrecken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Teilnahme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Trackdays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en-US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ohne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Lizenz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Motorsportliche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KfZ-Projekte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typenoffen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RT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übergreifend</a:t>
            </a: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 descr="Ein Bild, das Symbol, Emblem, Logo, Kreis enthält.&#10;&#10;Automatisch generierte Beschreibung">
            <a:extLst>
              <a:ext uri="{FF2B5EF4-FFF2-40B4-BE49-F238E27FC236}">
                <a16:creationId xmlns:a16="http://schemas.microsoft.com/office/drawing/2014/main" id="{74B8A5BC-4763-BC5D-F689-60CBB3E9D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029" y="5556738"/>
            <a:ext cx="1219040" cy="1219040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82466FF7-60E4-290C-6E09-22EA6C8B5879}"/>
              </a:ext>
            </a:extLst>
          </p:cNvPr>
          <p:cNvCxnSpPr>
            <a:cxnSpLocks/>
          </p:cNvCxnSpPr>
          <p:nvPr/>
        </p:nvCxnSpPr>
        <p:spPr>
          <a:xfrm flipV="1">
            <a:off x="244389" y="987882"/>
            <a:ext cx="11945408" cy="12513"/>
          </a:xfrm>
          <a:prstGeom prst="line">
            <a:avLst/>
          </a:prstGeom>
          <a:ln w="28575">
            <a:solidFill>
              <a:srgbClr val="3999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 6" descr="Ein Bild, das Fahrzeug, Landfahrzeug, Himmel, draußen enthält.&#10;&#10;Automatisch generierte Beschreibung">
            <a:extLst>
              <a:ext uri="{FF2B5EF4-FFF2-40B4-BE49-F238E27FC236}">
                <a16:creationId xmlns:a16="http://schemas.microsoft.com/office/drawing/2014/main" id="{F3151005-165D-B0FC-AAD2-8B26D16BF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4455" cy="6858000"/>
          </a:xfrm>
          <a:prstGeom prst="rect">
            <a:avLst/>
          </a:prstGeom>
        </p:spPr>
      </p:pic>
      <p:sp>
        <p:nvSpPr>
          <p:cNvPr id="12" name="Titel 6">
            <a:extLst>
              <a:ext uri="{FF2B5EF4-FFF2-40B4-BE49-F238E27FC236}">
                <a16:creationId xmlns:a16="http://schemas.microsoft.com/office/drawing/2014/main" id="{4E12440E-5B82-D3F6-D2A0-57FAABE6C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436" y="46972"/>
            <a:ext cx="6622299" cy="927163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1D75C6"/>
                </a:solidFill>
              </a:rPr>
              <a:t>Interessensgruppe</a:t>
            </a:r>
            <a:r>
              <a:rPr lang="en-US" sz="3200" dirty="0">
                <a:solidFill>
                  <a:srgbClr val="1D75C6"/>
                </a:solidFill>
              </a:rPr>
              <a:t> im 107er Club</a:t>
            </a:r>
            <a:endParaRPr lang="de-DE" sz="3200" dirty="0">
              <a:solidFill>
                <a:srgbClr val="1D75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4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ymbol, Emblem, Logo, Kreis enthält.&#10;&#10;Automatisch generierte Beschreibung">
            <a:extLst>
              <a:ext uri="{FF2B5EF4-FFF2-40B4-BE49-F238E27FC236}">
                <a16:creationId xmlns:a16="http://schemas.microsoft.com/office/drawing/2014/main" id="{74B8A5BC-4763-BC5D-F689-60CBB3E9D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966" y="31696"/>
            <a:ext cx="972000" cy="97200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7A304C1D-512F-3727-C0D4-223586918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21" y="48664"/>
            <a:ext cx="10071191" cy="706777"/>
          </a:xfrm>
        </p:spPr>
        <p:txBody>
          <a:bodyPr>
            <a:normAutofit fontScale="90000"/>
          </a:bodyPr>
          <a:lstStyle/>
          <a:p>
            <a:r>
              <a:rPr lang="en-US" sz="3200" dirty="0" err="1">
                <a:solidFill>
                  <a:srgbClr val="1D75C6"/>
                </a:solidFill>
              </a:rPr>
              <a:t>Typenoffene</a:t>
            </a:r>
            <a:r>
              <a:rPr lang="en-US" sz="3200" dirty="0">
                <a:solidFill>
                  <a:srgbClr val="1D75C6"/>
                </a:solidFill>
              </a:rPr>
              <a:t> </a:t>
            </a:r>
            <a:r>
              <a:rPr lang="en-US" sz="3200" dirty="0" err="1">
                <a:solidFill>
                  <a:srgbClr val="1D75C6"/>
                </a:solidFill>
              </a:rPr>
              <a:t>Teilnahme</a:t>
            </a:r>
            <a:r>
              <a:rPr lang="en-US" sz="3200" dirty="0">
                <a:solidFill>
                  <a:srgbClr val="1D75C6"/>
                </a:solidFill>
              </a:rPr>
              <a:t> an </a:t>
            </a:r>
            <a:r>
              <a:rPr lang="en-US" sz="3200" dirty="0" err="1">
                <a:solidFill>
                  <a:srgbClr val="1D75C6"/>
                </a:solidFill>
              </a:rPr>
              <a:t>Motorsportveranstaltungen</a:t>
            </a:r>
            <a:r>
              <a:rPr lang="en-US" sz="3200" dirty="0">
                <a:solidFill>
                  <a:srgbClr val="1D75C6"/>
                </a:solidFill>
              </a:rPr>
              <a:t>   </a:t>
            </a:r>
            <a:r>
              <a:rPr lang="en-US" sz="4000" dirty="0">
                <a:solidFill>
                  <a:srgbClr val="1D75C6"/>
                </a:solidFill>
              </a:rPr>
              <a:t>2026</a:t>
            </a:r>
            <a:endParaRPr lang="de-DE" sz="3200" dirty="0">
              <a:solidFill>
                <a:srgbClr val="1D75C6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6DA6369-D168-E18E-20A8-1C1BB782AA49}"/>
              </a:ext>
            </a:extLst>
          </p:cNvPr>
          <p:cNvSpPr txBox="1"/>
          <p:nvPr/>
        </p:nvSpPr>
        <p:spPr>
          <a:xfrm>
            <a:off x="227646" y="760108"/>
            <a:ext cx="116144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Trackday</a:t>
            </a:r>
            <a:r>
              <a:rPr lang="en-US" sz="2000" dirty="0"/>
              <a:t> </a:t>
            </a:r>
            <a:r>
              <a:rPr lang="en-US" sz="2000" b="1" dirty="0"/>
              <a:t>Motorsport Arena </a:t>
            </a:r>
            <a:r>
              <a:rPr lang="en-US" sz="2000" b="1" dirty="0" err="1"/>
              <a:t>Oschersleben</a:t>
            </a:r>
            <a:r>
              <a:rPr lang="en-US" sz="2000" b="1" dirty="0"/>
              <a:t> │ </a:t>
            </a:r>
            <a:r>
              <a:rPr lang="en-US" sz="2000" dirty="0"/>
              <a:t>Technorama </a:t>
            </a:r>
            <a:r>
              <a:rPr lang="en-US" sz="2000" b="1" dirty="0" err="1"/>
              <a:t>Flugplatzrennen</a:t>
            </a:r>
            <a:r>
              <a:rPr lang="en-US" sz="2000" b="1" dirty="0"/>
              <a:t>  Hildesheim │ </a:t>
            </a:r>
            <a:r>
              <a:rPr lang="de-DE" sz="2000" b="1" dirty="0"/>
              <a:t>Vintage Racing </a:t>
            </a:r>
            <a:r>
              <a:rPr lang="en-US" sz="2000" b="1" dirty="0"/>
              <a:t>Friedrichshafen </a:t>
            </a:r>
            <a:r>
              <a:rPr lang="de-DE" sz="2000" b="1" dirty="0"/>
              <a:t> </a:t>
            </a:r>
            <a:r>
              <a:rPr lang="en-US" sz="2000" dirty="0" err="1"/>
              <a:t>Klassikwelt</a:t>
            </a:r>
            <a:r>
              <a:rPr lang="en-US" sz="2000" dirty="0"/>
              <a:t> Bodensee </a:t>
            </a:r>
            <a:r>
              <a:rPr lang="en-US" sz="2000" b="1" dirty="0"/>
              <a:t>│</a:t>
            </a:r>
            <a:r>
              <a:rPr lang="en-US" sz="2000" dirty="0"/>
              <a:t> DEKRA </a:t>
            </a:r>
            <a:r>
              <a:rPr lang="en-US" sz="2000" dirty="0" err="1"/>
              <a:t>Klassik</a:t>
            </a:r>
            <a:r>
              <a:rPr lang="en-US" sz="2000" dirty="0"/>
              <a:t>-Tage </a:t>
            </a:r>
            <a:r>
              <a:rPr lang="en-US" sz="2000" b="1" dirty="0" err="1"/>
              <a:t>Lausitzring</a:t>
            </a:r>
            <a:r>
              <a:rPr lang="en-US" sz="2000" b="1" dirty="0"/>
              <a:t> │  </a:t>
            </a:r>
            <a:r>
              <a:rPr lang="de-DE" sz="2000" dirty="0"/>
              <a:t>Classic Cars &amp; Coffee - Porsche </a:t>
            </a:r>
            <a:r>
              <a:rPr lang="de-DE" sz="2000" b="1" dirty="0"/>
              <a:t>Teststecke Leipzig</a:t>
            </a: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41C1A237-B603-DCB3-7C0F-31075C753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1894343"/>
            <a:ext cx="3942001" cy="2628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4D43FA6-DB23-219F-04F9-2AC40D35B8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" t="41847" r="-1167" b="24403"/>
          <a:stretch>
            <a:fillRect/>
          </a:stretch>
        </p:blipFill>
        <p:spPr>
          <a:xfrm>
            <a:off x="29337" y="4599099"/>
            <a:ext cx="8817779" cy="2232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2967732-2DCD-8D96-7F0A-5D1F862E1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17212" r="4375" b="12083"/>
          <a:stretch>
            <a:fillRect/>
          </a:stretch>
        </p:blipFill>
        <p:spPr>
          <a:xfrm>
            <a:off x="7634265" y="1894651"/>
            <a:ext cx="4522152" cy="26280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A0C8CEC8-E1F1-0E40-649E-3965A6D0CB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197" y="4601618"/>
            <a:ext cx="3348402" cy="2232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8140F63-4650-0F33-8867-A22485057A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81" y="4242807"/>
            <a:ext cx="916197" cy="693651"/>
          </a:xfrm>
          <a:prstGeom prst="rect">
            <a:avLst/>
          </a:prstGeom>
        </p:spPr>
      </p:pic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1CC5FFCB-BC56-4F33-C885-97BED39DF3ED}"/>
              </a:ext>
            </a:extLst>
          </p:cNvPr>
          <p:cNvCxnSpPr/>
          <p:nvPr/>
        </p:nvCxnSpPr>
        <p:spPr>
          <a:xfrm>
            <a:off x="304941" y="655549"/>
            <a:ext cx="10814471" cy="0"/>
          </a:xfrm>
          <a:prstGeom prst="line">
            <a:avLst/>
          </a:prstGeom>
          <a:ln w="15875">
            <a:solidFill>
              <a:srgbClr val="3999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Grafik 32">
            <a:extLst>
              <a:ext uri="{FF2B5EF4-FFF2-40B4-BE49-F238E27FC236}">
                <a16:creationId xmlns:a16="http://schemas.microsoft.com/office/drawing/2014/main" id="{BBC038CC-BE2A-30FC-A17B-C063B6ADFE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72" y="1902740"/>
            <a:ext cx="3496871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0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913B27-21E5-FB66-BB6A-E26FD6A8797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92730" y="2085474"/>
            <a:ext cx="7903703" cy="1343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Veranstaltungskalender</a:t>
            </a:r>
            <a:r>
              <a:rPr lang="en-US" dirty="0"/>
              <a:t> auf 107er Homepage </a:t>
            </a:r>
            <a:r>
              <a:rPr lang="en-US" dirty="0" err="1"/>
              <a:t>mit</a:t>
            </a:r>
            <a:r>
              <a:rPr lang="en-US" dirty="0"/>
              <a:t> RT-</a:t>
            </a:r>
            <a:r>
              <a:rPr lang="en-US" dirty="0" err="1"/>
              <a:t>übergreifenden</a:t>
            </a:r>
            <a:r>
              <a:rPr lang="en-US" dirty="0"/>
              <a:t> </a:t>
            </a:r>
            <a:r>
              <a:rPr lang="en-US" dirty="0" err="1"/>
              <a:t>Hinweisen</a:t>
            </a:r>
            <a:r>
              <a:rPr lang="en-US" dirty="0"/>
              <a:t> auf </a:t>
            </a:r>
            <a:r>
              <a:rPr lang="en-US" dirty="0" err="1"/>
              <a:t>motorsportliche</a:t>
            </a:r>
            <a:r>
              <a:rPr lang="en-US" dirty="0"/>
              <a:t> </a:t>
            </a:r>
            <a:r>
              <a:rPr lang="en-US" dirty="0" err="1"/>
              <a:t>Veranstaltungen</a:t>
            </a:r>
            <a:endParaRPr lang="en-US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Titel 6">
            <a:extLst>
              <a:ext uri="{FF2B5EF4-FFF2-40B4-BE49-F238E27FC236}">
                <a16:creationId xmlns:a16="http://schemas.microsoft.com/office/drawing/2014/main" id="{60FEB04C-4024-79F2-740B-2498561E95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2928" y="403225"/>
            <a:ext cx="7050088" cy="595313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3D358E"/>
                </a:solidFill>
              </a:rPr>
              <a:t>Ausblick</a:t>
            </a:r>
            <a:r>
              <a:rPr lang="en-US" sz="3200" dirty="0">
                <a:solidFill>
                  <a:srgbClr val="3D358E"/>
                </a:solidFill>
              </a:rPr>
              <a:t> 2027</a:t>
            </a:r>
            <a:endParaRPr lang="de-DE" sz="3200" dirty="0">
              <a:solidFill>
                <a:srgbClr val="3D358E"/>
              </a:solidFill>
            </a:endParaRP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69A198B0-9A23-B65A-0BBF-894A714BF595}"/>
              </a:ext>
            </a:extLst>
          </p:cNvPr>
          <p:cNvSpPr txBox="1">
            <a:spLocks/>
          </p:cNvSpPr>
          <p:nvPr/>
        </p:nvSpPr>
        <p:spPr>
          <a:xfrm>
            <a:off x="3739037" y="5202190"/>
            <a:ext cx="5117728" cy="9878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3999EB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motorsport@107sl-club.de</a:t>
            </a:r>
            <a:endParaRPr lang="en-US" dirty="0">
              <a:solidFill>
                <a:srgbClr val="3999EB"/>
              </a:solidFill>
            </a:endParaRPr>
          </a:p>
          <a:p>
            <a:pPr marL="0" indent="0">
              <a:buNone/>
            </a:pPr>
            <a:r>
              <a:rPr lang="en-US" u="sng" dirty="0">
                <a:solidFill>
                  <a:srgbClr val="3999EB"/>
                </a:solidFill>
              </a:rPr>
              <a:t>Thomas Köhler</a:t>
            </a:r>
            <a:endParaRPr lang="en-US" u="sng" dirty="0">
              <a:solidFill>
                <a:srgbClr val="3999EB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4C602E8-F2FA-60F9-2BAD-D1084FAEB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0" y="1886556"/>
            <a:ext cx="3657934" cy="2735060"/>
          </a:xfrm>
          <a:prstGeom prst="rect">
            <a:avLst/>
          </a:prstGeom>
        </p:spPr>
      </p:pic>
      <p:sp>
        <p:nvSpPr>
          <p:cNvPr id="14" name="Untertitel 2">
            <a:extLst>
              <a:ext uri="{FF2B5EF4-FFF2-40B4-BE49-F238E27FC236}">
                <a16:creationId xmlns:a16="http://schemas.microsoft.com/office/drawing/2014/main" id="{7F194F39-DF21-F2A8-90FD-657CBCC371EF}"/>
              </a:ext>
            </a:extLst>
          </p:cNvPr>
          <p:cNvSpPr txBox="1">
            <a:spLocks/>
          </p:cNvSpPr>
          <p:nvPr/>
        </p:nvSpPr>
        <p:spPr>
          <a:xfrm>
            <a:off x="3739037" y="4136136"/>
            <a:ext cx="8452963" cy="8215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2800" dirty="0">
                <a:solidFill>
                  <a:srgbClr val="229FF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https://107sl-club.mercedes-benz-clubs.com/willkommen/der-club/motorsport-im-club</a:t>
            </a:r>
            <a:endParaRPr lang="de-DE" sz="2800" dirty="0">
              <a:solidFill>
                <a:srgbClr val="229FF8"/>
              </a:solidFill>
            </a:endParaRPr>
          </a:p>
          <a:p>
            <a:pPr algn="l"/>
            <a:endParaRPr lang="en-US" sz="1800" dirty="0">
              <a:hlinkClick r:id="rId2"/>
            </a:endParaRPr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8FF3B3FF-4F93-47AF-A158-067145625CDB}"/>
              </a:ext>
            </a:extLst>
          </p:cNvPr>
          <p:cNvSpPr/>
          <p:nvPr/>
        </p:nvSpPr>
        <p:spPr>
          <a:xfrm>
            <a:off x="3097090" y="4223337"/>
            <a:ext cx="691661" cy="375138"/>
          </a:xfrm>
          <a:prstGeom prst="rightArrow">
            <a:avLst/>
          </a:prstGeom>
          <a:solidFill>
            <a:srgbClr val="3999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44CB1CAC-E995-5E37-DD78-5D9D66392C99}"/>
              </a:ext>
            </a:extLst>
          </p:cNvPr>
          <p:cNvCxnSpPr>
            <a:cxnSpLocks/>
          </p:cNvCxnSpPr>
          <p:nvPr/>
        </p:nvCxnSpPr>
        <p:spPr>
          <a:xfrm flipV="1">
            <a:off x="538190" y="927977"/>
            <a:ext cx="8424318" cy="10403"/>
          </a:xfrm>
          <a:prstGeom prst="line">
            <a:avLst/>
          </a:prstGeom>
          <a:ln w="19050">
            <a:solidFill>
              <a:srgbClr val="3D35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Grafik 19">
            <a:extLst>
              <a:ext uri="{FF2B5EF4-FFF2-40B4-BE49-F238E27FC236}">
                <a16:creationId xmlns:a16="http://schemas.microsoft.com/office/drawing/2014/main" id="{45652497-89FF-072C-EB5F-6145EE0B1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2624" y="533462"/>
            <a:ext cx="1833360" cy="521307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9916893D-AC54-8E24-4FEC-8CFA3EF9D318}"/>
              </a:ext>
            </a:extLst>
          </p:cNvPr>
          <p:cNvSpPr/>
          <p:nvPr/>
        </p:nvSpPr>
        <p:spPr>
          <a:xfrm>
            <a:off x="10228501" y="864663"/>
            <a:ext cx="199674" cy="116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FFCD5D3C-B395-9E43-6D4C-663DC89123CA}"/>
              </a:ext>
            </a:extLst>
          </p:cNvPr>
          <p:cNvCxnSpPr>
            <a:cxnSpLocks/>
          </p:cNvCxnSpPr>
          <p:nvPr/>
        </p:nvCxnSpPr>
        <p:spPr>
          <a:xfrm>
            <a:off x="10228501" y="931000"/>
            <a:ext cx="1684801" cy="0"/>
          </a:xfrm>
          <a:prstGeom prst="line">
            <a:avLst/>
          </a:prstGeom>
          <a:ln w="19050">
            <a:solidFill>
              <a:srgbClr val="3D35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Grafik 22" descr="Ein Bild, das Symbol, Emblem, Logo, Kreis enthält.&#10;&#10;Automatisch generierte Beschreibung">
            <a:extLst>
              <a:ext uri="{FF2B5EF4-FFF2-40B4-BE49-F238E27FC236}">
                <a16:creationId xmlns:a16="http://schemas.microsoft.com/office/drawing/2014/main" id="{25EF82BD-21BE-7BE4-9CFA-92DB405A2F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618" y="187702"/>
            <a:ext cx="1017815" cy="101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9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fik 3" descr="Ein Bild, das Symbol, Emblem, Logo, Kreis enthält.&#10;&#10;Automatisch generierte Beschreibung">
            <a:extLst>
              <a:ext uri="{FF2B5EF4-FFF2-40B4-BE49-F238E27FC236}">
                <a16:creationId xmlns:a16="http://schemas.microsoft.com/office/drawing/2014/main" id="{0A5FD48F-2B7F-BDF1-D37B-28A16FB7E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>
          <a:xfrm>
            <a:off x="357816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BE8C21-8A3C-F8F5-B860-A1B4FA375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6600" dirty="0">
              <a:solidFill>
                <a:schemeClr val="bg1"/>
              </a:solidFill>
            </a:endParaRPr>
          </a:p>
        </p:txBody>
      </p:sp>
      <p:grpSp>
        <p:nvGrpSpPr>
          <p:cNvPr id="15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2221B3AE-6C28-B3F4-D0B2-A492309FB006}"/>
              </a:ext>
            </a:extLst>
          </p:cNvPr>
          <p:cNvSpPr txBox="1"/>
          <p:nvPr/>
        </p:nvSpPr>
        <p:spPr>
          <a:xfrm>
            <a:off x="5759356" y="2661315"/>
            <a:ext cx="5991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F I N I S H</a:t>
            </a:r>
            <a:endParaRPr lang="de-DE" sz="3200" b="1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385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aac0ad3-18d9-49e9-a80d-c985041778ba}" enabled="1" method="Standard" siteId="{c3e32f53-cb7f-4809-968d-1cc4ccc785f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Breitbild</PresentationFormat>
  <Paragraphs>23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3" baseType="lpstr">
      <vt:lpstr>Abadi</vt:lpstr>
      <vt:lpstr>Aptos</vt:lpstr>
      <vt:lpstr>Aptos Display</vt:lpstr>
      <vt:lpstr>Arial</vt:lpstr>
      <vt:lpstr>Bradley Hand ITC</vt:lpstr>
      <vt:lpstr>Calibri</vt:lpstr>
      <vt:lpstr>Calibri Light</vt:lpstr>
      <vt:lpstr>Office</vt:lpstr>
      <vt:lpstr>2 0 2 6</vt:lpstr>
      <vt:lpstr>Interessensgruppe im 107er Club</vt:lpstr>
      <vt:lpstr>Typenoffene Teilnahme an Motorsportveranstaltungen   2026</vt:lpstr>
      <vt:lpstr>Ausblick 2027</vt:lpstr>
      <vt:lpstr>PowerPoint-Präsentation</vt:lpstr>
    </vt:vector>
  </TitlesOfParts>
  <Company>Dow Chemical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Koehler, Thomas (T)</dc:creator>
  <cp:lastModifiedBy>Köhler, Richard</cp:lastModifiedBy>
  <cp:revision>6</cp:revision>
  <dcterms:created xsi:type="dcterms:W3CDTF">2024-10-05T05:55:21Z</dcterms:created>
  <dcterms:modified xsi:type="dcterms:W3CDTF">2026-10-03T11:57:33Z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ac0ad3-18d9-49e9-a80d-c985041778ba_Enabled">
    <vt:lpwstr>true</vt:lpwstr>
  </property>
  <property fmtid="{D5CDD505-2E9C-101B-9397-08002B2CF9AE}" pid="3" name="MSIP_Label_3aac0ad3-18d9-49e9-a80d-c985041778ba_SetDate">
    <vt:lpwstr>2024-11-01T09:28:29Z</vt:lpwstr>
  </property>
  <property fmtid="{D5CDD505-2E9C-101B-9397-08002B2CF9AE}" pid="4" name="MSIP_Label_3aac0ad3-18d9-49e9-a80d-c985041778ba_Method">
    <vt:lpwstr>Standard</vt:lpwstr>
  </property>
  <property fmtid="{D5CDD505-2E9C-101B-9397-08002B2CF9AE}" pid="5" name="MSIP_Label_3aac0ad3-18d9-49e9-a80d-c985041778ba_Name">
    <vt:lpwstr>General Business</vt:lpwstr>
  </property>
  <property fmtid="{D5CDD505-2E9C-101B-9397-08002B2CF9AE}" pid="6" name="MSIP_Label_3aac0ad3-18d9-49e9-a80d-c985041778ba_SiteId">
    <vt:lpwstr>c3e32f53-cb7f-4809-968d-1cc4ccc785fe</vt:lpwstr>
  </property>
  <property fmtid="{D5CDD505-2E9C-101B-9397-08002B2CF9AE}" pid="7" name="MSIP_Label_3aac0ad3-18d9-49e9-a80d-c985041778ba_ActionId">
    <vt:lpwstr>d5ca18e4-4b07-4129-a844-e3bb634a90dc</vt:lpwstr>
  </property>
  <property fmtid="{D5CDD505-2E9C-101B-9397-08002B2CF9AE}" pid="8" name="MSIP_Label_3aac0ad3-18d9-49e9-a80d-c985041778ba_ContentBits">
    <vt:lpwstr>2</vt:lpwstr>
  </property>
  <property fmtid="{D5CDD505-2E9C-101B-9397-08002B2CF9AE}" pid="9" name="ClassificationContentMarkingFooterLocations">
    <vt:lpwstr>Office:8</vt:lpwstr>
  </property>
  <property fmtid="{D5CDD505-2E9C-101B-9397-08002B2CF9AE}" pid="10" name="ClassificationContentMarkingFooterText">
    <vt:lpwstr>General Business</vt:lpwstr>
  </property>
</Properties>
</file>